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50FBECDD-A99C-0747-8F52-DBAA10E5C47C}">
          <p14:sldIdLst>
            <p14:sldId id="256"/>
          </p14:sldIdLst>
        </p14:section>
        <p14:section name="Intro" id="{EB02F6A4-9CC5-474E-8D6D-352D2F35BC39}">
          <p14:sldIdLst>
            <p14:sldId id="257"/>
          </p14:sldIdLst>
        </p14:section>
        <p14:section name="Part 1" id="{AAFEFF3C-FC26-7547-9AD1-909529D629B5}">
          <p14:sldIdLst>
            <p14:sldId id="258"/>
            <p14:sldId id="259"/>
          </p14:sldIdLst>
        </p14:section>
        <p14:section name="Part 2" id="{52996836-5865-6542-8315-FE43382DA573}">
          <p14:sldIdLst>
            <p14:sldId id="260"/>
          </p14:sldIdLst>
        </p14:section>
        <p14:section name="Part 3" id="{0119217A-F921-DA43-8234-DC8627281171}">
          <p14:sldIdLst>
            <p14:sldId id="261"/>
          </p14:sldIdLst>
        </p14:section>
        <p14:section name="Part 4" id="{492EB15A-A36E-A945-8988-E735F3420A0E}">
          <p14:sldIdLst>
            <p14:sldId id="262"/>
            <p14:sldId id="263"/>
          </p14:sldIdLst>
        </p14:section>
        <p14:section name="Conclusion" id="{4530B257-59E0-CD41-8D03-A44BC2E704AB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svg>
</file>

<file path=ppt/media/image4.pn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F70E8-75B6-B041-8186-35499AE3434A}" type="datetimeFigureOut">
              <a:rPr lang="en-GB" smtClean="0"/>
              <a:t>21/08/2022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BC5F40-F587-9B42-A278-07247E4975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6498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74E0F-2521-A82B-75A5-37FF87657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5EAA25-52DE-EC22-0DB5-B25D7EAFC3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93133-A4C0-4BD0-932A-BDD0BBF5A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47F93-2874-574B-AAC5-796AE6B0BD1B}" type="datetime1">
              <a:rPr lang="en-SG" smtClean="0"/>
              <a:t>21/8/22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63471-CD07-5CBF-CCB9-7234BE0A3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1768F-7623-3835-17FB-93510720B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4650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B2148-62FB-60CE-C04A-C1FB3AF8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57138D-BC33-D491-CD0C-37DE20DBA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1312B-A58F-A798-5401-A97291E66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41851-7D6D-E84E-8D3E-7DC4360F30E4}" type="datetime1">
              <a:rPr lang="en-SG" smtClean="0"/>
              <a:t>21/8/22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E675A-F971-DFA2-C877-CAC25175A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4211A-EF73-5AF4-739C-A7679810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762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FF4353-49F0-EE83-DF06-AC823D08F4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5FEC59-9451-C749-BB25-C4F7C81F09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F7D47-054B-4C05-4D24-3682F2B55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1CE7-7196-244C-A146-419BE61AD6C8}" type="datetime1">
              <a:rPr lang="en-SG" smtClean="0"/>
              <a:t>21/8/22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B2013-81E8-06D2-C9D6-D76CDFD4B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F98FF-6E84-D4BE-57A1-61B47A340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6553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C568C-EA39-44B4-616A-F187045A7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38C4D-CD96-F645-B44C-EFF079632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457724-F372-7863-9129-D35F6AA5E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344AA-10F0-0F4F-91C6-2098857F6875}" type="datetime1">
              <a:rPr lang="en-SG" smtClean="0"/>
              <a:t>21/8/22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F0A83-617A-3191-D8FF-4B2DD5319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A96DB-C345-229B-8991-1C190CC15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496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695F6-58EA-7A36-D8EF-BAF8C764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A7826-4C57-4C04-B6C0-9929BA9DD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CC43E-AA51-C814-2ED4-3D3E5D331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03299-F06C-FF41-A5D6-2FBE8B19F12D}" type="datetime1">
              <a:rPr lang="en-SG" smtClean="0"/>
              <a:t>21/8/22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CB8F2-1D12-FD7B-7ABA-2CA74474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92965-D729-ECEF-9110-CDA5E34E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062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7A678-4DFF-365C-CCD9-0DAC4E39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5E3CF-8CD3-829F-F862-C2F6DD5B8F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5971C-86F9-6FA4-9B64-F302BDF7F3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46D15-FEA4-274A-01CD-B40A75BE4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95B26-55F3-3E4D-97A3-F538BA3E168B}" type="datetime1">
              <a:rPr lang="en-SG" smtClean="0"/>
              <a:t>21/8/22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67129A-A875-CEBF-C4C8-F27FBE9BF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DE8B7-E8A0-2BE4-E296-B043A3132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604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3E345-4AB8-2E63-2AC8-7DD2E9F8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5F234-BF2A-57A3-1ABA-8E890B952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46DEE0-08F1-71E7-7449-14C781773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610538-6733-2E2F-8C0B-AB2D96414C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2EAF8D-0473-48AD-B976-C32B9ECA8C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5A3702-39DF-78CC-9FA6-E65BAB419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529E-9487-3744-A5B3-6C992A64BDB8}" type="datetime1">
              <a:rPr lang="en-SG" smtClean="0"/>
              <a:t>21/8/22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BEF417-22EE-011E-8FA3-94B0BF324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FD18FA-D3B0-C611-C541-6E4FA34E2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459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42CC7-E13E-6BB9-5729-89D950A0D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CE0A76-CA98-FCFA-6064-FA5315724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96597-17B9-134F-B34B-855E203FACC7}" type="datetime1">
              <a:rPr lang="en-SG" smtClean="0"/>
              <a:t>21/8/22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69523-AE97-94B8-EC97-2647DE35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E8B52-09BA-1711-EF7B-A6DB07EDF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6165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D260BA-4A88-A1AA-5F8A-97A4C1336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FDD4-8D38-1E4A-8368-FD209185D0E7}" type="datetime1">
              <a:rPr lang="en-SG" smtClean="0"/>
              <a:t>21/8/22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1D49B3-5E68-E8B2-120E-CCC9B7BF1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435689-3242-D6D4-B741-739837B0D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835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68AE9-9B8E-105E-FC45-52D0A8A35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845E4-5C5C-CC7C-A4CF-75D9DB8E6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4924D2-CB8F-49C3-94EF-4BC4A8A8A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FDC15C-B594-0CB3-3DFD-FB5E9907A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CB5DB-C6D3-6A41-8314-9977C579AD44}" type="datetime1">
              <a:rPr lang="en-SG" smtClean="0"/>
              <a:t>21/8/22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2420D-C24A-DA9A-4507-768056D2B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1A545-1975-4CD4-133A-5046A6415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9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68389-C99E-34CF-3895-A5CD7BDC1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C1A46E-732D-63DE-F3C7-FAED33D832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FC394C-FC3F-2E79-97E2-E7B0A629C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FCDCE6-53F9-A4F4-7D2A-A73EC60BF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5165F-AACB-3343-9FEF-75FCB89E5CBC}" type="datetime1">
              <a:rPr lang="en-SG" smtClean="0"/>
              <a:t>21/8/22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3E171-C09D-EC83-7DEE-03F824E42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0413D-61B3-244D-6E0C-19E56878E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43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88FC78-5513-4522-299A-AB059FAE1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24E98F-8A5C-8A1B-D51C-F23B26D4D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B57EF-1378-BB9A-31DB-2EE5A551F6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9A93E-634E-C04D-8D6A-84A28A3D7415}" type="datetime1">
              <a:rPr lang="en-SG" smtClean="0"/>
              <a:t>21/8/22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E473F-279A-F6DB-3654-9DC207A8B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A77A8-A853-FFA7-8502-53F4421864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84794-21B1-9C40-BC80-DD88C5A367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49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A01DF9A6-073C-3DBF-CB16-57CE26154D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07" t="9091" r="1489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ECBE2-0983-CC37-94BE-EA05607F8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028" y="1122363"/>
            <a:ext cx="4511385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Astronomy 100/1</a:t>
            </a:r>
            <a:br>
              <a:rPr lang="en-US" sz="4800" dirty="0"/>
            </a:br>
            <a:r>
              <a:rPr lang="en-US" sz="4800" dirty="0"/>
              <a:t>Lab 5</a:t>
            </a:r>
            <a:endParaRPr lang="en-GB" sz="4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2F2F4E-8663-662F-6268-7D4DBA19D5D6}"/>
              </a:ext>
            </a:extLst>
          </p:cNvPr>
          <p:cNvSpPr txBox="1"/>
          <p:nvPr/>
        </p:nvSpPr>
        <p:spPr>
          <a:xfrm>
            <a:off x="11051569" y="5842337"/>
            <a:ext cx="11404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</a:rPr>
              <a:t>Yvonne Ban</a:t>
            </a:r>
          </a:p>
          <a:p>
            <a:pPr algn="r"/>
            <a:r>
              <a:rPr lang="en-US" sz="1000" dirty="0" err="1">
                <a:solidFill>
                  <a:schemeClr val="bg1"/>
                </a:solidFill>
              </a:rPr>
              <a:t>Globenmuseum</a:t>
            </a:r>
            <a:r>
              <a:rPr lang="en-US" sz="1000" dirty="0">
                <a:solidFill>
                  <a:schemeClr val="bg1"/>
                </a:solidFill>
              </a:rPr>
              <a:t>, </a:t>
            </a:r>
            <a:r>
              <a:rPr lang="en-US" sz="1000" dirty="0" err="1">
                <a:solidFill>
                  <a:schemeClr val="bg1"/>
                </a:solidFill>
              </a:rPr>
              <a:t>Österreichische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Nationalbibliothek</a:t>
            </a:r>
            <a:endParaRPr lang="en-US" sz="1000" dirty="0">
              <a:solidFill>
                <a:schemeClr val="bg1"/>
              </a:solidFill>
            </a:endParaRPr>
          </a:p>
          <a:p>
            <a:pPr algn="r"/>
            <a:r>
              <a:rPr lang="en-US" sz="1000" dirty="0">
                <a:solidFill>
                  <a:schemeClr val="bg1"/>
                </a:solidFill>
              </a:rPr>
              <a:t>Vienna, Austria</a:t>
            </a:r>
          </a:p>
          <a:p>
            <a:pPr algn="r"/>
            <a:r>
              <a:rPr lang="en-US" sz="1000" dirty="0">
                <a:solidFill>
                  <a:schemeClr val="bg1"/>
                </a:solidFill>
              </a:rPr>
              <a:t>21 Oct 2017</a:t>
            </a:r>
          </a:p>
        </p:txBody>
      </p:sp>
      <p:sp>
        <p:nvSpPr>
          <p:cNvPr id="15" name="Subtitle 5">
            <a:extLst>
              <a:ext uri="{FF2B5EF4-FFF2-40B4-BE49-F238E27FC236}">
                <a16:creationId xmlns:a16="http://schemas.microsoft.com/office/drawing/2014/main" id="{53D1D61F-42D2-B1F8-A9C5-E5B0A20787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28" y="4785631"/>
            <a:ext cx="3977640" cy="1655762"/>
          </a:xfrm>
        </p:spPr>
        <p:txBody>
          <a:bodyPr/>
          <a:lstStyle/>
          <a:p>
            <a:pPr algn="l"/>
            <a:r>
              <a:rPr lang="en-GB" b="1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7643810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phic 3" descr="Dim (Smaller Sun) with solid fill">
            <a:extLst>
              <a:ext uri="{FF2B5EF4-FFF2-40B4-BE49-F238E27FC236}">
                <a16:creationId xmlns:a16="http://schemas.microsoft.com/office/drawing/2014/main" id="{CE3E195D-BD11-6B5B-E721-CAE2F34BD6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053" y="953955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7" name="Arc 12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59B6F-0E96-1364-3650-2990858A7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GB"/>
              <a:t>Clear as day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72804-6B64-0557-F083-6276E34BA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How does the Sun move:</a:t>
            </a:r>
          </a:p>
          <a:p>
            <a:pPr lvl="0"/>
            <a:r>
              <a:rPr lang="en-US" dirty="0"/>
              <a:t>Throughout the year?</a:t>
            </a:r>
          </a:p>
          <a:p>
            <a:pPr lvl="0"/>
            <a:r>
              <a:rPr lang="en-US" dirty="0"/>
              <a:t>Throughout the day?</a:t>
            </a:r>
          </a:p>
          <a:p>
            <a:pPr lvl="0"/>
            <a:r>
              <a:rPr lang="en-GB" dirty="0"/>
              <a:t>At different places?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B6D07E-AC64-54D2-9123-344BEC484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6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FE447-77A5-E215-3772-B4D1D5FDF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1: The Sun at noon in Amherst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12933-AA44-3689-71E3-6C7336403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Open Location window and set to Amherst Center.</a:t>
            </a:r>
          </a:p>
          <a:p>
            <a:pPr marL="514350" indent="-51435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Open Sky and Viewing Options window.</a:t>
            </a:r>
          </a:p>
          <a:p>
            <a:pPr marL="971550" lvl="1" indent="-514350">
              <a:lnSpc>
                <a:spcPct val="100000"/>
              </a:lnSpc>
              <a:spcBef>
                <a:spcPts val="600"/>
              </a:spcBef>
              <a:buFont typeface="+mj-lt"/>
              <a:buAutoNum type="alphaLcPeriod"/>
            </a:pPr>
            <a:r>
              <a:rPr lang="en-US" dirty="0"/>
              <a:t>Under </a:t>
            </a:r>
            <a:r>
              <a:rPr lang="en-US" b="1" dirty="0"/>
              <a:t>Sky</a:t>
            </a:r>
            <a:r>
              <a:rPr lang="en-US" dirty="0"/>
              <a:t>:</a:t>
            </a:r>
          </a:p>
          <a:p>
            <a:pPr marL="1428750" lvl="2" indent="-514350">
              <a:lnSpc>
                <a:spcPct val="100000"/>
              </a:lnSpc>
              <a:spcBef>
                <a:spcPts val="600"/>
              </a:spcBef>
              <a:buFont typeface="+mj-lt"/>
              <a:buAutoNum type="romanLcPeriod"/>
            </a:pPr>
            <a:r>
              <a:rPr lang="en-US" dirty="0"/>
              <a:t>Set </a:t>
            </a:r>
            <a:r>
              <a:rPr lang="en-US" b="1" dirty="0"/>
              <a:t>Stars Absolute Scale</a:t>
            </a:r>
            <a:r>
              <a:rPr lang="en-US" dirty="0"/>
              <a:t> to </a:t>
            </a:r>
            <a:r>
              <a:rPr lang="en-US" b="1" dirty="0"/>
              <a:t>0.0</a:t>
            </a:r>
          </a:p>
          <a:p>
            <a:pPr marL="1428750" lvl="2" indent="-514350">
              <a:lnSpc>
                <a:spcPct val="100000"/>
              </a:lnSpc>
              <a:spcBef>
                <a:spcPts val="600"/>
              </a:spcBef>
              <a:buFont typeface="+mj-lt"/>
              <a:buAutoNum type="romanLcPeriod"/>
            </a:pPr>
            <a:r>
              <a:rPr lang="en-US" dirty="0"/>
              <a:t>Uncheck </a:t>
            </a:r>
            <a:r>
              <a:rPr lang="en-US" b="1" dirty="0"/>
              <a:t>Show Atmosphere</a:t>
            </a:r>
          </a:p>
          <a:p>
            <a:pPr marL="1428750" lvl="2" indent="-514350">
              <a:lnSpc>
                <a:spcPct val="100000"/>
              </a:lnSpc>
              <a:spcBef>
                <a:spcPts val="600"/>
              </a:spcBef>
              <a:buFont typeface="+mj-lt"/>
              <a:buAutoNum type="romanLcPeriod"/>
            </a:pPr>
            <a:r>
              <a:rPr lang="en-US"/>
              <a:t>Under </a:t>
            </a:r>
            <a:r>
              <a:rPr lang="en-US" b="1"/>
              <a:t>Projection</a:t>
            </a:r>
            <a:r>
              <a:rPr lang="en-US"/>
              <a:t>, select </a:t>
            </a:r>
            <a:r>
              <a:rPr lang="en-US" b="1"/>
              <a:t>Cylinder</a:t>
            </a:r>
            <a:endParaRPr lang="en-US" b="1" dirty="0"/>
          </a:p>
          <a:p>
            <a:pPr marL="971550" lvl="1" indent="-514350">
              <a:lnSpc>
                <a:spcPct val="100000"/>
              </a:lnSpc>
              <a:spcBef>
                <a:spcPts val="600"/>
              </a:spcBef>
              <a:buFont typeface="+mj-lt"/>
              <a:buAutoNum type="alphaLcPeriod"/>
            </a:pPr>
            <a:r>
              <a:rPr lang="en-US" dirty="0"/>
              <a:t>Under </a:t>
            </a:r>
            <a:r>
              <a:rPr lang="en-US" b="1" dirty="0"/>
              <a:t>Markings</a:t>
            </a:r>
            <a:r>
              <a:rPr lang="en-US" dirty="0"/>
              <a:t>:</a:t>
            </a:r>
            <a:r>
              <a:rPr lang="en-US" b="1" dirty="0"/>
              <a:t> </a:t>
            </a:r>
          </a:p>
          <a:p>
            <a:pPr marL="1428750" lvl="2" indent="-514350">
              <a:lnSpc>
                <a:spcPct val="100000"/>
              </a:lnSpc>
              <a:spcBef>
                <a:spcPts val="600"/>
              </a:spcBef>
              <a:buFont typeface="+mj-lt"/>
              <a:buAutoNum type="romanLcPeriod"/>
            </a:pPr>
            <a:r>
              <a:rPr lang="en-US" dirty="0"/>
              <a:t>Check </a:t>
            </a:r>
            <a:r>
              <a:rPr lang="en-US" b="1" dirty="0"/>
              <a:t>Azimuthal Grid</a:t>
            </a:r>
          </a:p>
          <a:p>
            <a:pPr marL="1428750" lvl="2" indent="-514350">
              <a:lnSpc>
                <a:spcPct val="100000"/>
              </a:lnSpc>
              <a:spcBef>
                <a:spcPts val="600"/>
              </a:spcBef>
              <a:buFont typeface="+mj-lt"/>
              <a:buAutoNum type="romanLcPeriod"/>
            </a:pPr>
            <a:r>
              <a:rPr lang="en-US" dirty="0"/>
              <a:t>Check </a:t>
            </a:r>
            <a:r>
              <a:rPr lang="en-US" b="1" dirty="0"/>
              <a:t>Meridian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0041C-0880-98E5-4221-84C1BF124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5494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F14CC-99EB-3166-537D-56FEB19FF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1: The Sun at noon in Amherst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4E624-1B19-DC15-B609-B49AC2B85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spcBef>
                <a:spcPts val="0"/>
              </a:spcBef>
              <a:buFont typeface="+mj-lt"/>
              <a:buAutoNum type="arabicPeriod" startAt="3"/>
            </a:pPr>
            <a:r>
              <a:rPr lang="en-US" dirty="0"/>
              <a:t>Zoom out centered on the </a:t>
            </a:r>
            <a:r>
              <a:rPr lang="en-US" b="1" dirty="0"/>
              <a:t>South</a:t>
            </a:r>
            <a:r>
              <a:rPr lang="en-US" dirty="0"/>
              <a:t> horizon point</a:t>
            </a:r>
          </a:p>
          <a:p>
            <a:pPr marL="457200" indent="-457200">
              <a:lnSpc>
                <a:spcPct val="120000"/>
              </a:lnSpc>
              <a:spcBef>
                <a:spcPts val="0"/>
              </a:spcBef>
              <a:buFont typeface="+mj-lt"/>
              <a:buAutoNum type="arabicPeriod" startAt="3"/>
            </a:pPr>
            <a:r>
              <a:rPr lang="en-US" dirty="0"/>
              <a:t>Open Date/Time window and change the date to </a:t>
            </a:r>
            <a:r>
              <a:rPr lang="en-US" b="1" dirty="0"/>
              <a:t>21 September</a:t>
            </a:r>
            <a:endParaRPr lang="en-US" dirty="0"/>
          </a:p>
          <a:p>
            <a:pPr marL="457200" indent="-457200">
              <a:lnSpc>
                <a:spcPct val="120000"/>
              </a:lnSpc>
              <a:spcBef>
                <a:spcPts val="0"/>
              </a:spcBef>
              <a:buFont typeface="+mj-lt"/>
              <a:buAutoNum type="arabicPeriod" startAt="3"/>
            </a:pPr>
            <a:r>
              <a:rPr lang="en-US" dirty="0"/>
              <a:t>Watch how the Sun moves from sunrise to sunset.</a:t>
            </a:r>
          </a:p>
          <a:p>
            <a:pPr marL="914400" lvl="1" indent="-457200">
              <a:lnSpc>
                <a:spcPct val="120000"/>
              </a:lnSpc>
              <a:spcBef>
                <a:spcPts val="0"/>
              </a:spcBef>
              <a:buFont typeface="+mj-lt"/>
              <a:buAutoNum type="alphaLcParenR"/>
            </a:pPr>
            <a:r>
              <a:rPr lang="en-US" dirty="0"/>
              <a:t>Adjust time to “local noon” when Sun is crossing Meridian</a:t>
            </a:r>
          </a:p>
          <a:p>
            <a:pPr marL="914400" lvl="1" indent="-457200">
              <a:lnSpc>
                <a:spcPct val="120000"/>
              </a:lnSpc>
              <a:spcBef>
                <a:spcPts val="0"/>
              </a:spcBef>
              <a:buFont typeface="+mj-lt"/>
              <a:buAutoNum type="alphaLcParenR"/>
            </a:pPr>
            <a:r>
              <a:rPr lang="en-US" dirty="0"/>
              <a:t>Plot the Sun’s altitude on the graph on your lab worksheet</a:t>
            </a:r>
          </a:p>
          <a:p>
            <a:pPr marL="457200" indent="-457200">
              <a:lnSpc>
                <a:spcPct val="120000"/>
              </a:lnSpc>
              <a:spcBef>
                <a:spcPts val="0"/>
              </a:spcBef>
              <a:buFont typeface="+mj-lt"/>
              <a:buAutoNum type="arabicPeriod" startAt="3"/>
            </a:pPr>
            <a:r>
              <a:rPr lang="en-US" dirty="0"/>
              <a:t>Go to the </a:t>
            </a:r>
            <a:r>
              <a:rPr lang="en-US" b="1" dirty="0"/>
              <a:t>next month</a:t>
            </a:r>
            <a:r>
              <a:rPr lang="en-US" dirty="0"/>
              <a:t> and repeat.</a:t>
            </a:r>
          </a:p>
          <a:p>
            <a:pPr marL="457200" indent="-457200">
              <a:lnSpc>
                <a:spcPct val="120000"/>
              </a:lnSpc>
              <a:spcBef>
                <a:spcPts val="0"/>
              </a:spcBef>
              <a:buFont typeface="+mj-lt"/>
              <a:buAutoNum type="arabicPeriod" startAt="3"/>
            </a:pPr>
            <a:r>
              <a:rPr lang="en-US" dirty="0"/>
              <a:t>Answer the questions on the Lab worksheet.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D0AE1-F1AA-EBDC-DEEC-F9235691B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373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591E7-47F2-CEEF-CD8C-1C4E1E060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2: The Sun’s path across the sky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D1566-4774-D08C-3B61-E5D41234B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Watch how the Sun moves across the sky on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GB" b="1" dirty="0"/>
              <a:t>21 June</a:t>
            </a:r>
            <a:r>
              <a:rPr lang="en-GB" dirty="0"/>
              <a:t> (summer solstice)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GB" b="1" dirty="0"/>
              <a:t>21 Dec </a:t>
            </a:r>
            <a:r>
              <a:rPr lang="en-GB" dirty="0"/>
              <a:t>(winter solstice)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Look at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GB" dirty="0"/>
              <a:t>where in </a:t>
            </a:r>
            <a:r>
              <a:rPr lang="en-GB" b="1" dirty="0"/>
              <a:t>azimuth</a:t>
            </a:r>
            <a:r>
              <a:rPr lang="en-GB" dirty="0"/>
              <a:t> the Sun sets on each day.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GB" dirty="0"/>
              <a:t>the </a:t>
            </a:r>
            <a:r>
              <a:rPr lang="en-GB" b="1" dirty="0"/>
              <a:t>angle </a:t>
            </a:r>
            <a:r>
              <a:rPr lang="en-GB" dirty="0"/>
              <a:t>at which the Sun approaches the horizon at sunset.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Answer the questions on the Lab worksheet.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87E92A-3D6F-111D-DF17-55AB405B4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2178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5296-0243-FED9-16A7-0C619C5EC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: The Sun at noon at 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B29A1-0CEA-2F16-BFE3-C175B90EB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Open Location window and set to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lphaLcParenR"/>
            </a:pPr>
            <a:r>
              <a:rPr lang="en-US" dirty="0"/>
              <a:t>a city in the </a:t>
            </a:r>
            <a:r>
              <a:rPr lang="en-US" b="1" dirty="0"/>
              <a:t>Southern Hemisphere</a:t>
            </a:r>
            <a:r>
              <a:rPr lang="en-US" dirty="0"/>
              <a:t> at a latitude between </a:t>
            </a:r>
            <a:r>
              <a:rPr lang="en-US" b="1" dirty="0"/>
              <a:t>S 24° to 66°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lphaLcParenR"/>
            </a:pPr>
            <a:r>
              <a:rPr lang="en-US" dirty="0"/>
              <a:t>a city in the </a:t>
            </a:r>
            <a:r>
              <a:rPr lang="en-US" b="1" dirty="0"/>
              <a:t>tropics</a:t>
            </a:r>
            <a:r>
              <a:rPr lang="en-US" dirty="0"/>
              <a:t> at a latitude between </a:t>
            </a:r>
            <a:r>
              <a:rPr lang="en-US" b="1" dirty="0"/>
              <a:t>N 23° to S 23°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Find the </a:t>
            </a:r>
            <a:r>
              <a:rPr lang="en-US" b="1" dirty="0"/>
              <a:t>maximum altitude</a:t>
            </a:r>
            <a:r>
              <a:rPr lang="en-US" dirty="0"/>
              <a:t> the Sun reaches at each location throughout the year, and the </a:t>
            </a:r>
            <a:r>
              <a:rPr lang="en-US" b="1" dirty="0"/>
              <a:t>month</a:t>
            </a:r>
            <a:r>
              <a:rPr lang="en-US" dirty="0"/>
              <a:t> this occurs.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Answer the questions on the Lab worksheet.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E1B0CE-2993-6F39-BA80-272B59E36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5048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1A48365-B48D-490D-A7DE-D85CC9AD2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9900C7-1ADB-F589-7306-DFE574FD3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Part 4: Class activity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21F05AC-2996-48A9-9B40-1A0FC53D7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B08D6-F369-1A6D-537D-83688EF46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1638"/>
            <a:ext cx="3805719" cy="4157680"/>
          </a:xfrm>
        </p:spPr>
        <p:txBody>
          <a:bodyPr anchor="ctr">
            <a:noAutofit/>
          </a:bodyPr>
          <a:lstStyle/>
          <a:p>
            <a:pPr>
              <a:spcBef>
                <a:spcPts val="600"/>
              </a:spcBef>
            </a:pPr>
            <a:r>
              <a:rPr lang="en-GB" dirty="0"/>
              <a:t>Earth’s axis is tilted at 23.5°</a:t>
            </a:r>
          </a:p>
          <a:p>
            <a:pPr>
              <a:spcBef>
                <a:spcPts val="600"/>
              </a:spcBef>
            </a:pPr>
            <a:r>
              <a:rPr lang="en-GB" dirty="0"/>
              <a:t>From Earth, this makes the Sun appear to move 23.5° north and south of the celestial equator. </a:t>
            </a:r>
          </a:p>
          <a:p>
            <a:pPr>
              <a:spcBef>
                <a:spcPts val="600"/>
              </a:spcBef>
            </a:pPr>
            <a:r>
              <a:rPr lang="en-GB" dirty="0"/>
              <a:t>This means that the Sun doesn’t actually pass overhead for most of the world, even at noon.</a:t>
            </a:r>
          </a:p>
        </p:txBody>
      </p:sp>
      <p:pic>
        <p:nvPicPr>
          <p:cNvPr id="5" name="9176b5dbeac76207eec1033455a142ab.jpg" descr="9176b5dbeac76207eec1033455a142ab.jpg">
            <a:extLst>
              <a:ext uri="{FF2B5EF4-FFF2-40B4-BE49-F238E27FC236}">
                <a16:creationId xmlns:a16="http://schemas.microsoft.com/office/drawing/2014/main" id="{F722A8B0-9B56-B380-A212-238D490D3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93455" y="1208704"/>
            <a:ext cx="4533345" cy="4697767"/>
          </a:xfrm>
          <a:custGeom>
            <a:avLst/>
            <a:gdLst/>
            <a:ahLst/>
            <a:cxnLst/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C52C5A-6A21-81AF-4550-FAEF51AAA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92584" y="6356350"/>
            <a:ext cx="96121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A84794-21B1-9C40-BC80-DD88C5A367D4}" type="slidenum">
              <a:rPr lang="en-GB">
                <a:solidFill>
                  <a:schemeClr val="bg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GB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942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E5CE12-8F28-0201-937F-66DDE4892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100" dirty="0"/>
              <a:t>Compare: Equator vs. </a:t>
            </a:r>
            <a:r>
              <a:rPr lang="en-US" sz="6100"/>
              <a:t>South Pole</a:t>
            </a:r>
            <a:endParaRPr lang="en-US" sz="6100" dirty="0"/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cable car above trees and buildings&#10;&#10;Description automatically generated with low confidence">
            <a:extLst>
              <a:ext uri="{FF2B5EF4-FFF2-40B4-BE49-F238E27FC236}">
                <a16:creationId xmlns:a16="http://schemas.microsoft.com/office/drawing/2014/main" id="{A5AE7919-9053-DD80-D88A-BF0E44CD0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618" r="-2" b="-2"/>
          <a:stretch/>
        </p:blipFill>
        <p:spPr>
          <a:xfrm>
            <a:off x="437837" y="2642616"/>
            <a:ext cx="5378822" cy="3605784"/>
          </a:xfrm>
          <a:prstGeom prst="rect">
            <a:avLst/>
          </a:prstGeom>
        </p:spPr>
      </p:pic>
      <p:pic>
        <p:nvPicPr>
          <p:cNvPr id="8" name="Picture 7" descr="A picture containing snow, outdoor, nature, night sky&#10;&#10;Description automatically generated">
            <a:extLst>
              <a:ext uri="{FF2B5EF4-FFF2-40B4-BE49-F238E27FC236}">
                <a16:creationId xmlns:a16="http://schemas.microsoft.com/office/drawing/2014/main" id="{0C0241B2-CA33-B8CE-F0BF-BF815B5EEB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1" r="-3" b="-3"/>
          <a:stretch/>
        </p:blipFill>
        <p:spPr>
          <a:xfrm>
            <a:off x="6372303" y="2642616"/>
            <a:ext cx="5378801" cy="36057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98123-D00D-49B8-9BF4-C8637A0E9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9A84794-21B1-9C40-BC80-DD88C5A367D4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67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CCED-374A-8648-4196-BA1B44DE3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5: 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B466E-5579-9892-BFD2-239E5D2E9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GB" dirty="0"/>
              <a:t>Remember to enter the </a:t>
            </a:r>
            <a:r>
              <a:rPr lang="en-GB" b="1" dirty="0"/>
              <a:t>correct latitudes </a:t>
            </a:r>
            <a:r>
              <a:rPr lang="en-GB" dirty="0"/>
              <a:t>for the cities you picked in Part 2!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GB" dirty="0"/>
              <a:t>Make sure to fill out the end-of-Lab quiz on Moodle </a:t>
            </a:r>
            <a:r>
              <a:rPr lang="en-GB" b="1" dirty="0"/>
              <a:t>before you leave</a:t>
            </a:r>
            <a:r>
              <a:rPr lang="en-GB" dirty="0"/>
              <a:t>!  </a:t>
            </a:r>
            <a:r>
              <a:rPr lang="en-GB" b="1" i="1" dirty="0"/>
              <a:t>IF YOU CANNOT, YOU MUST SPEAK TO YOUR LAB INSTRUCTOR BEFORE YOU LEAVE!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en-GB" dirty="0"/>
              <a:t>Bring your camera (cell phone?) with you to next week’s lab!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F9F9C-73C4-D618-A81E-851BA407F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84794-21B1-9C40-BC80-DD88C5A367D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311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433</Words>
  <Application>Microsoft Macintosh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Astronomy 100/1 Lab 5</vt:lpstr>
      <vt:lpstr>Clear as day</vt:lpstr>
      <vt:lpstr>Part 1: The Sun at noon in Amherst</vt:lpstr>
      <vt:lpstr>Part 1: The Sun at noon in Amherst</vt:lpstr>
      <vt:lpstr>Part 2: The Sun’s path across the sky</vt:lpstr>
      <vt:lpstr>Part : The Sun at noon at ???</vt:lpstr>
      <vt:lpstr>Part 4: Class activity</vt:lpstr>
      <vt:lpstr>Compare: Equator vs. South Pole</vt:lpstr>
      <vt:lpstr>Part 5: Quiz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Astronomy 100/1 Lab 2</dc:title>
  <dc:creator>Yiwen Ban</dc:creator>
  <cp:lastModifiedBy>Yiwen Ban</cp:lastModifiedBy>
  <cp:revision>8</cp:revision>
  <dcterms:created xsi:type="dcterms:W3CDTF">2022-06-01T02:53:12Z</dcterms:created>
  <dcterms:modified xsi:type="dcterms:W3CDTF">2022-08-21T21:17:47Z</dcterms:modified>
</cp:coreProperties>
</file>

<file path=docProps/thumbnail.jpeg>
</file>